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3"/>
    <p:sldId id="260" r:id="rId4"/>
    <p:sldId id="259" r:id="rId5"/>
    <p:sldId id="257" r:id="rId6"/>
    <p:sldId id="258" r:id="rId7"/>
    <p:sldId id="262" r:id="rId8"/>
    <p:sldId id="267" r:id="rId9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FEF7E8"/>
              </a:gs>
              <a:gs pos="100000">
                <a:srgbClr val="FCE4B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8" name="Picture 16" descr="铅笔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70378" y="578533"/>
            <a:ext cx="4203243" cy="333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2"/>
          <p:cNvSpPr>
            <a:spLocks noChangeShapeType="1"/>
          </p:cNvSpPr>
          <p:nvPr/>
        </p:nvSpPr>
        <p:spPr bwMode="auto">
          <a:xfrm flipH="1">
            <a:off x="9525" y="622300"/>
            <a:ext cx="1392238" cy="1392238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 flipH="1">
            <a:off x="269081" y="4057649"/>
            <a:ext cx="814388" cy="814388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 flipH="1">
            <a:off x="434975" y="-11113"/>
            <a:ext cx="2012950" cy="2009776"/>
          </a:xfrm>
          <a:prstGeom prst="line">
            <a:avLst/>
          </a:prstGeom>
          <a:noFill/>
          <a:ln w="6350" cmpd="sng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>
            <a:off x="7673520" y="249239"/>
            <a:ext cx="1458912" cy="1460034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H="1">
            <a:off x="6724648" y="837802"/>
            <a:ext cx="1144078" cy="1145382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7673521" y="2014538"/>
            <a:ext cx="1458912" cy="1460500"/>
          </a:xfrm>
          <a:prstGeom prst="line">
            <a:avLst/>
          </a:prstGeom>
          <a:noFill/>
          <a:ln w="6350" cmpd="sng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15" name="任意多边形 16"/>
          <p:cNvSpPr/>
          <p:nvPr/>
        </p:nvSpPr>
        <p:spPr bwMode="auto">
          <a:xfrm>
            <a:off x="0" y="1331913"/>
            <a:ext cx="714375" cy="938212"/>
          </a:xfrm>
          <a:custGeom>
            <a:avLst/>
            <a:gdLst>
              <a:gd name="T0" fmla="*/ 714371 w 714377"/>
              <a:gd name="T1" fmla="*/ 0 h 938212"/>
              <a:gd name="T2" fmla="*/ 714371 w 714377"/>
              <a:gd name="T3" fmla="*/ 247650 h 938212"/>
              <a:gd name="T4" fmla="*/ 23814 w 714377"/>
              <a:gd name="T5" fmla="*/ 938212 h 938212"/>
              <a:gd name="T6" fmla="*/ 0 w 714377"/>
              <a:gd name="T7" fmla="*/ 938212 h 938212"/>
              <a:gd name="T8" fmla="*/ 0 w 714377"/>
              <a:gd name="T9" fmla="*/ 716802 h 9382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4377" h="938212">
                <a:moveTo>
                  <a:pt x="714377" y="0"/>
                </a:moveTo>
                <a:lnTo>
                  <a:pt x="714377" y="247650"/>
                </a:lnTo>
                <a:lnTo>
                  <a:pt x="23814" y="938212"/>
                </a:lnTo>
                <a:lnTo>
                  <a:pt x="0" y="938212"/>
                </a:lnTo>
                <a:lnTo>
                  <a:pt x="0" y="716802"/>
                </a:lnTo>
                <a:lnTo>
                  <a:pt x="7143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任意多边形 15"/>
          <p:cNvSpPr/>
          <p:nvPr/>
        </p:nvSpPr>
        <p:spPr bwMode="auto">
          <a:xfrm>
            <a:off x="8462963" y="1776413"/>
            <a:ext cx="690562" cy="935037"/>
          </a:xfrm>
          <a:custGeom>
            <a:avLst/>
            <a:gdLst>
              <a:gd name="connsiteX0" fmla="*/ 690562 w 690563"/>
              <a:gd name="connsiteY0" fmla="*/ 0 h 935038"/>
              <a:gd name="connsiteX1" fmla="*/ 690563 w 690563"/>
              <a:gd name="connsiteY1" fmla="*/ 0 h 935038"/>
              <a:gd name="connsiteX2" fmla="*/ 690563 w 690563"/>
              <a:gd name="connsiteY2" fmla="*/ 244474 h 935038"/>
              <a:gd name="connsiteX3" fmla="*/ 0 w 690563"/>
              <a:gd name="connsiteY3" fmla="*/ 935038 h 935038"/>
              <a:gd name="connsiteX4" fmla="*/ 0 w 690563"/>
              <a:gd name="connsiteY4" fmla="*/ 690563 h 935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563" h="935038">
                <a:moveTo>
                  <a:pt x="690562" y="0"/>
                </a:moveTo>
                <a:lnTo>
                  <a:pt x="690563" y="0"/>
                </a:lnTo>
                <a:lnTo>
                  <a:pt x="690563" y="244474"/>
                </a:lnTo>
                <a:lnTo>
                  <a:pt x="0" y="935038"/>
                </a:lnTo>
                <a:lnTo>
                  <a:pt x="0" y="6905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19578"/>
            <a:ext cx="7772400" cy="991391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75" y="5273677"/>
            <a:ext cx="7743825" cy="53022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DDE30C-36E6-4B71-A178-0BC79DE305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42A08-01E7-4334-9457-863FDF176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3DCCA7-42CA-4C58-9B8F-F75820770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FE3FA-20C6-4F56-9BC6-21C3C2CA7B42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69702" y="349251"/>
            <a:ext cx="8204597" cy="57197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630F24-F74A-48D2-AB60-C56E85F36F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E4408-228D-46EE-B6F7-0F0CBE0901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91338"/>
          </a:xfrm>
          <a:prstGeom prst="rect">
            <a:avLst/>
          </a:prstGeom>
          <a:solidFill>
            <a:srgbClr val="FBFA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2" y="2329089"/>
            <a:ext cx="4953000" cy="129041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2" y="3789365"/>
            <a:ext cx="4953000" cy="9064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8A7824-81E0-4E2B-AC7D-E9067E7907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EA04F-DF10-45FA-A09F-BCA23E25275F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5" descr="铅笔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42901" y="2300067"/>
            <a:ext cx="3028950" cy="239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97000"/>
            <a:ext cx="3886200" cy="435133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97000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6C8F9-1CE6-4965-AFE7-83356F5BB4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65C-97F4-4666-ABAE-136479CAEA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792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81125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05037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81125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205037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8ECA00-5ED1-4539-BB67-0D2FD8B9CC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73D8E-5FA2-4051-BF2E-BD466B580AF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08501"/>
            <a:ext cx="7886700" cy="79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61189B-A34F-4EE4-A8B0-787EE6C450B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C7E46-5981-4E78-ACE6-26236848E31B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Picture 1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989659" y="1506507"/>
            <a:ext cx="3164681" cy="250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611F67-20BF-4BC1-B2F4-BA752B4E0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93F90-707C-442E-B09A-FE7AB017BC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85600"/>
            <a:ext cx="3196800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65200" y="878400"/>
            <a:ext cx="4478400" cy="54036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87600"/>
            <a:ext cx="31968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39C1EF-24B4-42B7-876C-1942F1165F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DFAE4-8C90-45A1-88C0-08551BC63E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1507B4-616E-4A21-86EC-95EC3F4142E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07B14D-908F-49D0-A500-41F8E99F6EA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tags" Target="../tags/tag3.xml"/><Relationship Id="rId11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7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28650" y="365126"/>
            <a:ext cx="788670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628650" y="1357313"/>
            <a:ext cx="7886700" cy="4819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3DCCA7-42CA-4C58-9B8F-F75820770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7FE3FA-20C6-4F56-9BC6-21C3C2CA7B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Relationship Id="rId3" Type="http://schemas.openxmlformats.org/officeDocument/2006/relationships/image" Target="../media/image4.jpeg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Relationship Id="rId3" Type="http://schemas.openxmlformats.org/officeDocument/2006/relationships/image" Target="../media/image5.GIF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tags" Target="../tags/tag14.xml"/><Relationship Id="rId3" Type="http://schemas.openxmlformats.org/officeDocument/2006/relationships/image" Target="../media/image6.jpeg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8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79425" y="333375"/>
            <a:ext cx="7772400" cy="1470025"/>
          </a:xfrm>
        </p:spPr>
        <p:txBody>
          <a:bodyPr/>
          <a:lstStyle/>
          <a:p>
            <a:r>
              <a:rPr kumimoji="1" lang="zh-CN" altLang="en-US" dirty="0" smtClean="0"/>
              <a:t>萨提亚读书会第三期</a:t>
            </a:r>
            <a:br>
              <a:rPr kumimoji="1" lang="en-US" altLang="zh-CN" dirty="0" smtClean="0"/>
            </a:br>
            <a:r>
              <a:rPr kumimoji="1" lang="zh-CN" altLang="en-US" dirty="0" smtClean="0"/>
              <a:t>自我价值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 descr="timg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" y="1910080"/>
            <a:ext cx="9144000" cy="51054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2130" y="792480"/>
            <a:ext cx="8229600" cy="5699125"/>
          </a:xfrm>
        </p:spPr>
        <p:txBody>
          <a:bodyPr/>
          <a:lstStyle/>
          <a:p>
            <a:r>
              <a:rPr lang="zh-CN" altLang="en-US" dirty="0"/>
              <a:t>自尊是一种自我评估的能力，是以尊严、爱和现实的方式面对自己的能力。</a:t>
            </a:r>
            <a:endParaRPr lang="zh-CN" altLang="en-US" dirty="0"/>
          </a:p>
          <a:p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/>
              <a:t>无论是对人自身还是对人际关系来说，自我价值是最重要的。</a:t>
            </a:r>
            <a:endParaRPr lang="zh-CN" altLang="en-US" dirty="0"/>
          </a:p>
        </p:txBody>
      </p:sp>
      <p:pic>
        <p:nvPicPr>
          <p:cNvPr id="4" name="图片 3" descr="t01a2ce498e5f07aa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97880" y="3976370"/>
            <a:ext cx="2515235" cy="25152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mtClean="0">
                <a:sym typeface="+mn-ea"/>
              </a:rPr>
              <a:t>  建立自我价值感觉的方法：</a:t>
            </a:r>
            <a:endParaRPr lang="zh-CN" altLang="en-US" smtClean="0"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放松，闭上眼睛想一想你现在的心境。</a:t>
            </a:r>
            <a:endParaRPr lang="zh-CN" altLang="en-US" smtClean="0"/>
          </a:p>
          <a:p>
            <a:pPr marL="0" indent="0">
              <a:buSzTx/>
              <a:buNone/>
            </a:pP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你是怎么看自己的呢？在身上发生过或正在发生什么？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你的反应是什么？你觉得自己表现如何呢？如果你觉得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现在的生活很紧张，那就给自己点爱，让身心放松，做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做深呼吸。现在睁开眼睛，结果你会感觉自己更强了。</a:t>
            </a:r>
            <a:endParaRPr lang="zh-CN" altLang="en-US" smtClean="0"/>
          </a:p>
          <a:p>
            <a:pPr marL="0" indent="0">
              <a:buSzTx/>
              <a:buNone/>
            </a:pP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所有人的自尊都是可以提高的，低自我价值不是与生俱来的，而是习得的。</a:t>
            </a:r>
            <a:endParaRPr lang="zh-CN" altLang="en-US" smtClean="0"/>
          </a:p>
          <a:p>
            <a:pPr marL="0" indent="0">
              <a:buSzTx/>
              <a:buNone/>
            </a:pPr>
            <a:endParaRPr lang="zh-CN" altLang="en-US" smtClean="0"/>
          </a:p>
          <a:p>
            <a:pPr marL="0" indent="0">
              <a:buSzTx/>
              <a:buNone/>
            </a:pPr>
            <a:endParaRPr lang="zh-CN" altLang="en-US" smtClean="0"/>
          </a:p>
        </p:txBody>
      </p:sp>
      <p:pic>
        <p:nvPicPr>
          <p:cNvPr id="7" name="图片 6" descr="timg (22)_meitu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6450" y="4740910"/>
            <a:ext cx="2750185" cy="195961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 smtClean="0"/>
              <a:t>自我价值的培养氛围</a:t>
            </a:r>
            <a:endParaRPr lang="zh-CN" altLang="en-US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、个人的特点得到赏识；</a:t>
            </a:r>
            <a:endParaRPr lang="zh-CN" altLang="en-US" dirty="0" smtClean="0"/>
          </a:p>
          <a:p>
            <a:r>
              <a:rPr lang="zh-CN" altLang="zh-CN" dirty="0" smtClean="0"/>
              <a:t>2</a:t>
            </a:r>
            <a:r>
              <a:rPr lang="zh-CN" altLang="en-US" dirty="0" smtClean="0"/>
              <a:t>、人们从不吝啬对别人的爱；</a:t>
            </a:r>
            <a:endParaRPr lang="zh-CN" altLang="en-US" dirty="0" smtClean="0"/>
          </a:p>
          <a:p>
            <a:r>
              <a:rPr lang="zh-CN" altLang="zh-CN" dirty="0" smtClean="0"/>
              <a:t>3</a:t>
            </a:r>
            <a:r>
              <a:rPr lang="zh-CN" altLang="en-US" dirty="0" smtClean="0"/>
              <a:t>、犯下的错误是被用来学习的；</a:t>
            </a:r>
            <a:endParaRPr lang="zh-CN" altLang="en-US" dirty="0" smtClean="0"/>
          </a:p>
          <a:p>
            <a:r>
              <a:rPr lang="zh-CN" altLang="zh-CN" dirty="0" smtClean="0"/>
              <a:t>4</a:t>
            </a:r>
            <a:r>
              <a:rPr lang="zh-CN" altLang="en-US" dirty="0" smtClean="0"/>
              <a:t>、人与人之间可以畅快地交流，你不需要中规中矩；</a:t>
            </a:r>
            <a:endParaRPr lang="zh-CN" altLang="en-US" dirty="0" smtClean="0"/>
          </a:p>
          <a:p>
            <a:r>
              <a:rPr lang="zh-CN" altLang="zh-CN" dirty="0" smtClean="0"/>
              <a:t>5</a:t>
            </a:r>
            <a:r>
              <a:rPr lang="zh-CN" altLang="en-US" dirty="0" smtClean="0"/>
              <a:t>、人们言行一致，有责任感，彼此间能够以诚相待。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</p:txBody>
      </p:sp>
      <p:pic>
        <p:nvPicPr>
          <p:cNvPr id="11" name="图片 10" descr="20150615230316_jL2KY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820" y="4092575"/>
            <a:ext cx="2554605" cy="255460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 smtClean="0"/>
              <a:t>不好的成长氛围</a:t>
            </a:r>
            <a:endParaRPr lang="zh-CN" altLang="en-US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、成长环境没有真诚的交流；</a:t>
            </a:r>
            <a:endParaRPr lang="zh-CN" altLang="en-US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、受着各种规矩的约束；</a:t>
            </a:r>
            <a:endParaRPr lang="zh-CN" altLang="en-US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、与人不同就会遭到指责；</a:t>
            </a:r>
            <a:endParaRPr lang="zh-CN" altLang="en-US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、犯错就会受到惩罚；</a:t>
            </a:r>
            <a:endParaRPr lang="zh-CN" altLang="en-US" dirty="0" smtClean="0"/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、没有机会学习什么叫做责任。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</p:txBody>
      </p:sp>
      <p:pic>
        <p:nvPicPr>
          <p:cNvPr id="6" name="图片 5" descr="mp52178870_1451914533131_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060" y="2019935"/>
            <a:ext cx="4761865" cy="281876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mtClean="0">
                <a:sym typeface="+mn-ea"/>
              </a:rPr>
              <a:t>情绪低落和低自尊不是一个概念：</a:t>
            </a:r>
            <a:endParaRPr lang="zh-CN" altLang="en-US" smtClean="0"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marL="0" indent="0">
              <a:buSzTx/>
              <a:buNone/>
            </a:pP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低自尊是当你体验到你不喜欢的感觉时，你的表现就好像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那些感觉不存在，不愿去面对自己的真实感受。只有那些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高自我价值的人才敢承认自己情绪低落。高自尊的人也会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情绪低落，不同的是高自尊的人从来不会认为自己无用或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者是掩饰自己的情绪，也不会把自己的感受投射到别人的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身上。偶尔的情绪低落是正常的。</a:t>
            </a:r>
            <a:endParaRPr lang="zh-CN" altLang="en-US" smtClean="0"/>
          </a:p>
          <a:p>
            <a:pPr marL="0" indent="0">
              <a:buSzTx/>
              <a:buNone/>
            </a:pP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情绪低落却不愿承认，对人对己都是一种欺骗。用这种方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式回避自己的感情会直接导致你看低自己。很多事情是取</a:t>
            </a:r>
            <a:endParaRPr lang="zh-CN" altLang="en-US" smtClean="0"/>
          </a:p>
          <a:p>
            <a:pPr marL="0" indent="0">
              <a:buSzTx/>
              <a:buNone/>
            </a:pPr>
            <a:r>
              <a:rPr lang="zh-CN" altLang="en-US" smtClean="0"/>
              <a:t>决于我们的心态的，心态是可以改变的。</a:t>
            </a:r>
            <a:endParaRPr lang="zh-CN" altLang="en-US" smtClean="0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133092" y="2783749"/>
            <a:ext cx="4953000" cy="1290414"/>
          </a:xfrm>
        </p:spPr>
        <p:txBody>
          <a:bodyPr/>
          <a:lstStyle/>
          <a:p>
            <a:r>
              <a:rPr lang="zh-CN" altLang="en-US">
                <a:sym typeface="+mn-ea"/>
              </a:rPr>
              <a:t>感谢各位书友的欣赏</a:t>
            </a:r>
            <a:br>
              <a:rPr lang="zh-CN" altLang="en-US"/>
            </a:br>
            <a:endParaRPr lang="zh-CN" altLang="en-US"/>
          </a:p>
        </p:txBody>
      </p:sp>
      <p:pic>
        <p:nvPicPr>
          <p:cNvPr id="7" name="图片 6" descr="qrcode_for_gh_eb45920be174_2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21475" y="4417060"/>
            <a:ext cx="2457450" cy="24574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-7620" y="6388735"/>
            <a:ext cx="68122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>
                <a:sym typeface="+mn-ea"/>
              </a:rPr>
              <a:t>幸福帮公益读书会主办方：深圳前海汇智通文化产业发展有限公司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576"/>
  <p:tag name="KSO_WM_UNIT_TYPE" val="d"/>
  <p:tag name="KSO_WM_UNIT_INDEX" val="1"/>
  <p:tag name="KSO_WM_UNIT_ID" val="custom160576_85*d*1"/>
  <p:tag name="KSO_WM_UNIT_LAYERLEVEL" val="1"/>
  <p:tag name="KSO_WM_UNIT_VALUE" val="783*989"/>
  <p:tag name="KSO_WM_UNIT_HIGHLIGHT" val="0"/>
  <p:tag name="KSO_WM_UNIT_COMPATIBLE" val="0"/>
  <p:tag name="KSO_WM_UNIT_CLEAR" val="0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41"/>
  <p:tag name="KSO_WM_UNIT_TYPE" val="f"/>
  <p:tag name="KSO_WM_UNIT_INDEX" val="1"/>
  <p:tag name="KSO_WM_UNIT_ID" val="custom541_2*f*1"/>
  <p:tag name="KSO_WM_UNIT_LAYERLEVEL" val="1"/>
  <p:tag name="KSO_WM_UNIT_VALUE" val="350"/>
  <p:tag name="KSO_WM_UNIT_HIGHLIGHT" val="0"/>
  <p:tag name="KSO_WM_UNIT_COMPATIBLE" val="0"/>
  <p:tag name="KSO_WM_UNIT_CLEAR" val="0"/>
  <p:tag name="KSO_WM_UNIT_PRESET_TEXT_INDEX" val="5"/>
  <p:tag name="KSO_WM_UNIT_PRESET_TEXT_LEN" val="232"/>
</p:tagLst>
</file>

<file path=ppt/tags/tag11.xml><?xml version="1.0" encoding="utf-8"?>
<p:tagLst xmlns:p="http://schemas.openxmlformats.org/presentationml/2006/main">
  <p:tag name="KSO_WM_TEMPLATE_CATEGORY" val="custom"/>
  <p:tag name="KSO_WM_TEMPLATE_INDEX" val="541"/>
  <p:tag name="KSO_WM_TAG_VERSION" val="1.0"/>
  <p:tag name="KSO_WM_SLIDE_ID" val="custom541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50*107"/>
  <p:tag name="KSO_WM_SLIDE_SIZE" val="621*380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41"/>
  <p:tag name="KSO_WM_UNIT_TYPE" val="a"/>
  <p:tag name="KSO_WM_UNIT_INDEX" val="1"/>
  <p:tag name="KSO_WM_UNIT_ID" val="custom541_2*a*1"/>
  <p:tag name="KSO_WM_UNIT_LAYERLEVEL" val="1"/>
  <p:tag name="KSO_WM_UNIT_VALUE" val="50"/>
  <p:tag name="KSO_WM_UNIT_ISCONTENTSTITLE" val="0"/>
  <p:tag name="KSO_WM_UNIT_HIGHLIGHT" val="0"/>
  <p:tag name="KSO_WM_UNIT_COMPATIBLE" val="0"/>
  <p:tag name="KSO_WM_UNIT_CLEAR" val="0"/>
  <p:tag name="KSO_WM_UNIT_PRESET_TEXT_INDEX" val="3"/>
  <p:tag name="KSO_WM_UNIT_PRESET_TEXT_LEN" val="17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41"/>
  <p:tag name="KSO_WM_UNIT_TYPE" val="f"/>
  <p:tag name="KSO_WM_UNIT_INDEX" val="1"/>
  <p:tag name="KSO_WM_UNIT_ID" val="custom541_2*f*1"/>
  <p:tag name="KSO_WM_UNIT_LAYERLEVEL" val="1"/>
  <p:tag name="KSO_WM_UNIT_VALUE" val="350"/>
  <p:tag name="KSO_WM_UNIT_HIGHLIGHT" val="0"/>
  <p:tag name="KSO_WM_UNIT_COMPATIBLE" val="0"/>
  <p:tag name="KSO_WM_UNIT_CLEAR" val="0"/>
  <p:tag name="KSO_WM_UNIT_PRESET_TEXT_INDEX" val="5"/>
  <p:tag name="KSO_WM_UNIT_PRESET_TEXT_LEN" val="232"/>
</p:tagLst>
</file>

<file path=ppt/tags/tag14.xml><?xml version="1.0" encoding="utf-8"?>
<p:tagLst xmlns:p="http://schemas.openxmlformats.org/presentationml/2006/main">
  <p:tag name="KSO_WM_TEMPLATE_CATEGORY" val="custom"/>
  <p:tag name="KSO_WM_TEMPLATE_INDEX" val="541"/>
  <p:tag name="KSO_WM_TAG_VERSION" val="1.0"/>
  <p:tag name="KSO_WM_SLIDE_ID" val="custom541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50*107"/>
  <p:tag name="KSO_WM_SLIDE_SIZE" val="621*380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41"/>
  <p:tag name="KSO_WM_UNIT_TYPE" val="a"/>
  <p:tag name="KSO_WM_UNIT_INDEX" val="1"/>
  <p:tag name="KSO_WM_UNIT_ID" val="custom541_2*a*1"/>
  <p:tag name="KSO_WM_UNIT_LAYERLEVEL" val="1"/>
  <p:tag name="KSO_WM_UNIT_VALUE" val="50"/>
  <p:tag name="KSO_WM_UNIT_ISCONTENTSTITLE" val="0"/>
  <p:tag name="KSO_WM_UNIT_HIGHLIGHT" val="0"/>
  <p:tag name="KSO_WM_UNIT_COMPATIBLE" val="0"/>
  <p:tag name="KSO_WM_UNIT_CLEAR" val="0"/>
  <p:tag name="KSO_WM_UNIT_PRESET_TEXT_INDEX" val="3"/>
  <p:tag name="KSO_WM_UNIT_PRESET_TEXT_LEN" val="17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41"/>
  <p:tag name="KSO_WM_UNIT_TYPE" val="f"/>
  <p:tag name="KSO_WM_UNIT_INDEX" val="1"/>
  <p:tag name="KSO_WM_UNIT_ID" val="custom541_2*f*1"/>
  <p:tag name="KSO_WM_UNIT_LAYERLEVEL" val="1"/>
  <p:tag name="KSO_WM_UNIT_VALUE" val="350"/>
  <p:tag name="KSO_WM_UNIT_HIGHLIGHT" val="0"/>
  <p:tag name="KSO_WM_UNIT_COMPATIBLE" val="0"/>
  <p:tag name="KSO_WM_UNIT_CLEAR" val="0"/>
  <p:tag name="KSO_WM_UNIT_PRESET_TEXT_INDEX" val="5"/>
  <p:tag name="KSO_WM_UNIT_PRESET_TEXT_LEN" val="232"/>
</p:tagLst>
</file>

<file path=ppt/tags/tag17.xml><?xml version="1.0" encoding="utf-8"?>
<p:tagLst xmlns:p="http://schemas.openxmlformats.org/presentationml/2006/main">
  <p:tag name="KSO_WM_TEMPLATE_CATEGORY" val="custom"/>
  <p:tag name="KSO_WM_TEMPLATE_INDEX" val="541"/>
  <p:tag name="KSO_WM_TAG_VERSION" val="1.0"/>
  <p:tag name="KSO_WM_SLIDE_ID" val="custom541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50*107"/>
  <p:tag name="KSO_WM_SLIDE_SIZE" val="621*380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541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541"/>
</p:tagLst>
</file>

<file path=ppt/tags/tag3.xml><?xml version="1.0" encoding="utf-8"?>
<p:tagLst xmlns:p="http://schemas.openxmlformats.org/presentationml/2006/main">
  <p:tag name="KSO_WM_TAG_VERSION" val="1.0"/>
  <p:tag name="KSO_WM_TEMPLATE_CATEGORY" val="custom"/>
  <p:tag name="KSO_WM_TEMPLATE_INDEX" val="541"/>
</p:tagLst>
</file>

<file path=ppt/tags/tag4.xml><?xml version="1.0" encoding="utf-8"?>
<p:tagLst xmlns:p="http://schemas.openxmlformats.org/presentationml/2006/main">
  <p:tag name="KSO_WM_TEMPLATE_CATEGORY" val="custom"/>
  <p:tag name="KSO_WM_TEMPLATE_INDEX" val="541"/>
</p:tagLst>
</file>

<file path=ppt/tags/tag5.xml><?xml version="1.0" encoding="utf-8"?>
<p:tagLst xmlns:p="http://schemas.openxmlformats.org/presentationml/2006/main">
  <p:tag name="KSO_WM_TEMPLATE_CATEGORY" val="custom"/>
  <p:tag name="KSO_WM_TEMPLATE_INDEX" val="541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41"/>
  <p:tag name="KSO_WM_UNIT_TYPE" val="a"/>
  <p:tag name="KSO_WM_UNIT_INDEX" val="1"/>
  <p:tag name="KSO_WM_UNIT_ID" val="custom541_2*a*1"/>
  <p:tag name="KSO_WM_UNIT_LAYERLEVEL" val="1"/>
  <p:tag name="KSO_WM_UNIT_VALUE" val="50"/>
  <p:tag name="KSO_WM_UNIT_ISCONTENTSTITLE" val="0"/>
  <p:tag name="KSO_WM_UNIT_HIGHLIGHT" val="0"/>
  <p:tag name="KSO_WM_UNIT_COMPATIBLE" val="0"/>
  <p:tag name="KSO_WM_UNIT_CLEAR" val="0"/>
  <p:tag name="KSO_WM_UNIT_PRESET_TEXT_INDEX" val="3"/>
  <p:tag name="KSO_WM_UNIT_PRESET_TEXT_LEN" val="17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41"/>
  <p:tag name="KSO_WM_UNIT_TYPE" val="f"/>
  <p:tag name="KSO_WM_UNIT_INDEX" val="1"/>
  <p:tag name="KSO_WM_UNIT_ID" val="custom541_2*f*1"/>
  <p:tag name="KSO_WM_UNIT_LAYERLEVEL" val="1"/>
  <p:tag name="KSO_WM_UNIT_VALUE" val="350"/>
  <p:tag name="KSO_WM_UNIT_HIGHLIGHT" val="0"/>
  <p:tag name="KSO_WM_UNIT_COMPATIBLE" val="0"/>
  <p:tag name="KSO_WM_UNIT_CLEAR" val="0"/>
  <p:tag name="KSO_WM_UNIT_PRESET_TEXT_INDEX" val="5"/>
  <p:tag name="KSO_WM_UNIT_PRESET_TEXT_LEN" val="232"/>
</p:tagLst>
</file>

<file path=ppt/tags/tag8.xml><?xml version="1.0" encoding="utf-8"?>
<p:tagLst xmlns:p="http://schemas.openxmlformats.org/presentationml/2006/main">
  <p:tag name="KSO_WM_TEMPLATE_CATEGORY" val="custom"/>
  <p:tag name="KSO_WM_TEMPLATE_INDEX" val="541"/>
  <p:tag name="KSO_WM_TAG_VERSION" val="1.0"/>
  <p:tag name="KSO_WM_SLIDE_ID" val="custom541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50*107"/>
  <p:tag name="KSO_WM_SLIDE_SIZE" val="621*380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41"/>
  <p:tag name="KSO_WM_UNIT_TYPE" val="a"/>
  <p:tag name="KSO_WM_UNIT_INDEX" val="1"/>
  <p:tag name="KSO_WM_UNIT_ID" val="custom541_2*a*1"/>
  <p:tag name="KSO_WM_UNIT_LAYERLEVEL" val="1"/>
  <p:tag name="KSO_WM_UNIT_VALUE" val="50"/>
  <p:tag name="KSO_WM_UNIT_ISCONTENTSTITLE" val="0"/>
  <p:tag name="KSO_WM_UNIT_HIGHLIGHT" val="0"/>
  <p:tag name="KSO_WM_UNIT_COMPATIBLE" val="0"/>
  <p:tag name="KSO_WM_UNIT_CLEAR" val="0"/>
  <p:tag name="KSO_WM_UNIT_PRESET_TEXT_INDEX" val="3"/>
  <p:tag name="KSO_WM_UNIT_PRESET_TEXT_LEN" val="17"/>
</p:tagLst>
</file>

<file path=ppt/theme/theme1.xml><?xml version="1.0" encoding="utf-8"?>
<a:theme xmlns:a="http://schemas.openxmlformats.org/drawingml/2006/main" name="1_A000120141119A01PPBG">
  <a:themeElements>
    <a:clrScheme name="541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F07E6E"/>
      </a:accent1>
      <a:accent2>
        <a:srgbClr val="F8C780"/>
      </a:accent2>
      <a:accent3>
        <a:srgbClr val="551C69"/>
      </a:accent3>
      <a:accent4>
        <a:srgbClr val="8BC7D3"/>
      </a:accent4>
      <a:accent5>
        <a:srgbClr val="00B0F0"/>
      </a:accent5>
      <a:accent6>
        <a:srgbClr val="92D050"/>
      </a:accent6>
      <a:hlink>
        <a:srgbClr val="EF342B"/>
      </a:hlink>
      <a:folHlink>
        <a:srgbClr val="7F7F7F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Application>WPS 演示</Application>
  <PresentationFormat>全屏显示(4:3)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黑体</vt:lpstr>
      <vt:lpstr>微软雅黑</vt:lpstr>
      <vt:lpstr>Calibri</vt:lpstr>
      <vt:lpstr>1_A000120141119A01PPBG</vt:lpstr>
      <vt:lpstr>萨提亚读书会第三期 自我价值</vt:lpstr>
      <vt:lpstr>PowerPoint 演示文稿</vt:lpstr>
      <vt:lpstr>  建立自我价值感觉的方法：</vt:lpstr>
      <vt:lpstr>自我价值的培养氛围</vt:lpstr>
      <vt:lpstr>不好的成长氛围</vt:lpstr>
      <vt:lpstr>情绪低落和低自尊不是一个概念：</vt:lpstr>
      <vt:lpstr>感谢各位书友的欣赏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 apple</dc:creator>
  <cp:lastModifiedBy>MAC</cp:lastModifiedBy>
  <cp:revision>7</cp:revision>
  <dcterms:created xsi:type="dcterms:W3CDTF">2017-03-20T05:51:00Z</dcterms:created>
  <dcterms:modified xsi:type="dcterms:W3CDTF">2017-06-30T06:10:33Z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2052-10.1.0.6489</vt:lpwstr>
  </property>
</Properties>
</file>